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691813" cy="75596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3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l" fontAlgn="base">
              <a:defRPr/>
            </a:pPr>
            <a:r>
              <a:rPr lang="en-US" sz="1800" b="0" i="0" u="none" strike="noStrike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Поиск  технологической карты урока ( в электронном виде или на бумажном носителе)</c:v>
          </c:tx>
          <c:spPr>
            <a:solidFill>
              <a:srgbClr val="FF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5</c:v>
              </c:pt>
              <c:pt idx="1">
                <c:v>6</c:v>
              </c:pt>
              <c:pt idx="2">
                <c:v>4</c:v>
              </c:pt>
            </c:numLit>
          </c:val>
          <c:extLst>
            <c:ext xmlns:c16="http://schemas.microsoft.com/office/drawing/2014/chart" uri="{C3380CC4-5D6E-409C-BE32-E72D297353CC}">
              <c16:uniqueId val="{00000000-C46D-4C2A-AD8D-E1188E269734}"/>
            </c:ext>
          </c:extLst>
        </c:ser>
        <c:ser>
          <c:idx val="1"/>
          <c:order val="1"/>
          <c:tx>
            <c:v>Сбор материалов</c:v>
          </c:tx>
          <c:spPr>
            <a:solidFill>
              <a:srgbClr val="99CCFF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3</c:v>
              </c:pt>
              <c:pt idx="1">
                <c:v>3</c:v>
              </c:pt>
              <c:pt idx="2">
                <c:v>2</c:v>
              </c:pt>
            </c:numLit>
          </c:val>
          <c:extLst>
            <c:ext xmlns:c16="http://schemas.microsoft.com/office/drawing/2014/chart" uri="{C3380CC4-5D6E-409C-BE32-E72D297353CC}">
              <c16:uniqueId val="{00000001-C46D-4C2A-AD8D-E1188E269734}"/>
            </c:ext>
          </c:extLst>
        </c:ser>
        <c:ser>
          <c:idx val="2"/>
          <c:order val="2"/>
          <c:tx>
            <c:v>Сортировка материала по этапам урока</c:v>
          </c:tx>
          <c:spPr>
            <a:solidFill>
              <a:srgbClr val="66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2</c:v>
              </c:pt>
              <c:pt idx="1">
                <c:v>2</c:v>
              </c:pt>
              <c:pt idx="2">
                <c:v>3</c:v>
              </c:pt>
            </c:numLit>
          </c:val>
          <c:extLst>
            <c:ext xmlns:c16="http://schemas.microsoft.com/office/drawing/2014/chart" uri="{C3380CC4-5D6E-409C-BE32-E72D297353CC}">
              <c16:uniqueId val="{00000002-C46D-4C2A-AD8D-E1188E269734}"/>
            </c:ext>
          </c:extLst>
        </c:ser>
        <c:ser>
          <c:idx val="3"/>
          <c:order val="3"/>
          <c:tx>
            <c:v>Формирование раздаточного материала</c:v>
          </c:tx>
          <c:spPr>
            <a:solidFill>
              <a:srgbClr val="CCCC99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2</c:v>
              </c:pt>
              <c:pt idx="1">
                <c:v>2</c:v>
              </c:pt>
              <c:pt idx="2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3-C46D-4C2A-AD8D-E1188E269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743552"/>
        <c:axId val="52749440"/>
        <c:extLst/>
      </c:barChart>
      <c:lineChart>
        <c:grouping val="stacked"/>
        <c:varyColors val="0"/>
        <c:ser>
          <c:idx val="4"/>
          <c:order val="4"/>
          <c:tx>
            <c:v> </c:v>
          </c:tx>
          <c:spPr>
            <a:ln w="0"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12</c:v>
              </c:pt>
              <c:pt idx="1">
                <c:v>13</c:v>
              </c:pt>
              <c:pt idx="2">
                <c:v>10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4-C46D-4C2A-AD8D-E1188E269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lineChart>
        <c:grouping val="stacked"/>
        <c:varyColors val="0"/>
        <c:ser>
          <c:idx val="5"/>
          <c:order val="5"/>
          <c:tx>
            <c:v>Целевой уровень</c:v>
          </c:tx>
          <c:spPr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Lit>
              <c:formatCode>General</c:formatCode>
              <c:ptCount val="3"/>
              <c:pt idx="0">
                <c:v>0</c:v>
              </c:pt>
              <c:pt idx="1">
                <c:v>1</c:v>
              </c:pt>
              <c:pt idx="2">
                <c:v>2</c:v>
              </c:pt>
            </c:numLit>
          </c:cat>
          <c:val>
            <c:numLit>
              <c:formatCode>General</c:formatCode>
              <c:ptCount val="3"/>
              <c:pt idx="0">
                <c:v>4</c:v>
              </c:pt>
              <c:pt idx="1">
                <c:v>4</c:v>
              </c:pt>
              <c:pt idx="2">
                <c:v>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5-C46D-4C2A-AD8D-E1188E269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catAx>
        <c:axId val="5274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52749440"/>
        <c:crosses val="autoZero"/>
        <c:auto val="0"/>
        <c:lblAlgn val="ctr"/>
        <c:lblOffset val="100"/>
        <c:noMultiLvlLbl val="0"/>
      </c:catAx>
      <c:valAx>
        <c:axId val="52749440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мин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52743552"/>
        <c:crosses val="autoZero"/>
        <c:crossBetween val="between"/>
      </c:valAx>
    </c:plotArea>
    <c:legend>
      <c:legendPos val="r"/>
      <c:layout/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marL="0" marR="0" lvl="0" indent="0" algn="l" fontAlgn="base">
            <a:defRPr sz="1000" b="0" i="0" u="none" strike="noStrik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l" fontAlgn="base">
              <a:defRPr/>
            </a:pPr>
            <a:r>
              <a:rPr lang="en-US" sz="1800" b="0" i="0" u="none" strike="noStrike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Поиск учебно-методических материалов ( в электронном виде или на бумажном носителе)</c:v>
          </c:tx>
          <c:spPr>
            <a:solidFill>
              <a:srgbClr val="FF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1</c:v>
              </c:pt>
              <c:pt idx="1">
                <c:v>2</c:v>
              </c:pt>
              <c:pt idx="2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0-C5A3-403E-96D5-5929DAB97B45}"/>
            </c:ext>
          </c:extLst>
        </c:ser>
        <c:ser>
          <c:idx val="1"/>
          <c:order val="1"/>
          <c:tx>
            <c:v>Отбор расходных материалов </c:v>
          </c:tx>
          <c:spPr>
            <a:solidFill>
              <a:srgbClr val="99CCFF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2</c:v>
              </c:pt>
              <c:pt idx="1">
                <c:v>1</c:v>
              </c:pt>
              <c:pt idx="2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1-C5A3-403E-96D5-5929DAB97B45}"/>
            </c:ext>
          </c:extLst>
        </c:ser>
        <c:ser>
          <c:idx val="2"/>
          <c:order val="2"/>
          <c:tx>
            <c:v>Уборка расходных материалов, рабочего места</c:v>
          </c:tx>
          <c:spPr>
            <a:solidFill>
              <a:srgbClr val="66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1</c:v>
              </c:pt>
              <c:pt idx="1">
                <c:v>2</c:v>
              </c:pt>
              <c:pt idx="2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2-C5A3-403E-96D5-5929DAB97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743552"/>
        <c:axId val="52749440"/>
        <c:extLst/>
      </c:barChart>
      <c:lineChart>
        <c:grouping val="stacked"/>
        <c:varyColors val="0"/>
        <c:ser>
          <c:idx val="3"/>
          <c:order val="3"/>
          <c:tx>
            <c:v> </c:v>
          </c:tx>
          <c:spPr>
            <a:ln w="0"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4</c:v>
              </c:pt>
              <c:pt idx="1">
                <c:v>5</c:v>
              </c:pt>
              <c:pt idx="2">
                <c:v>3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C5A3-403E-96D5-5929DAB97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lineChart>
        <c:grouping val="stacked"/>
        <c:varyColors val="0"/>
        <c:ser>
          <c:idx val="4"/>
          <c:order val="4"/>
          <c:tx>
            <c:v>Целевой уровень</c:v>
          </c:tx>
          <c:spPr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Lit>
              <c:formatCode>General</c:formatCode>
              <c:ptCount val="3"/>
              <c:pt idx="0">
                <c:v>0</c:v>
              </c:pt>
              <c:pt idx="1">
                <c:v>1</c:v>
              </c:pt>
              <c:pt idx="2">
                <c:v>2</c:v>
              </c:pt>
            </c:numLit>
          </c:cat>
          <c:val>
            <c:numLit>
              <c:formatCode>General</c:formatCode>
              <c:ptCount val="3"/>
              <c:pt idx="0">
                <c:v>4</c:v>
              </c:pt>
              <c:pt idx="1">
                <c:v>4</c:v>
              </c:pt>
              <c:pt idx="2">
                <c:v>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4-C5A3-403E-96D5-5929DAB97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catAx>
        <c:axId val="5274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52749440"/>
        <c:crosses val="autoZero"/>
        <c:auto val="0"/>
        <c:lblAlgn val="ctr"/>
        <c:lblOffset val="100"/>
        <c:noMultiLvlLbl val="0"/>
      </c:catAx>
      <c:valAx>
        <c:axId val="52749440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мин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52743552"/>
        <c:crosses val="autoZero"/>
        <c:crossBetween val="between"/>
      </c:valAx>
    </c:plotArea>
    <c:legend>
      <c:legendPos val="r"/>
      <c:layout/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marL="0" marR="0" lvl="0" indent="0" algn="l" fontAlgn="base">
            <a:defRPr sz="1000" b="0" i="0" u="none" strike="noStrik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701697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0448925" cy="7562850"/>
          <a:chOff x="0" y="0"/>
          <a:chExt cx="10448925" cy="756285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361950" cy="7562850"/>
          </a:xfrm>
          <a:prstGeom prst="rect">
            <a:avLst/>
          </a:prstGeom>
          <a:solidFill>
            <a:srgbClr val="CC9933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0"/>
            <a:ext cx="2524125" cy="756285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361950"/>
            <a:ext cx="2000250" cy="14001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8500" y="2343150"/>
            <a:ext cx="72009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6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Отчетная презентация проекта повышения эффективности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238500" y="2771775"/>
            <a:ext cx="720090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3238500" y="2876550"/>
            <a:ext cx="720090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8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Оптимизация рабочих мест сотрудников (педагогов, методиста)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4575" y="4324350"/>
            <a:ext cx="4324350" cy="26955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ДОКЛАДЧИК:
</a:t>
            </a:r>
            <a:r>
              <a:rPr lang="ru-RU" sz="16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Дзюбан Татьяна Алексеевна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заместитель директора по ВР
</a:t>
            </a: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ОРГАНИЗАЦИЯ: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Муниципальное бюджетное общеобразовательное учреждение "Средняя школа №3 с. Огоньки"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8500" y="7019925"/>
            <a:ext cx="72009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no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200" u="none" spc="0">
                <a:solidFill>
                  <a:srgbClr val="555555">
                    <a:alpha val="100000"/>
                  </a:srgbClr>
                </a:solidFill>
                <a:latin typeface="Scada"/>
              </a:rPr>
              <a:t>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7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РЕЗУЛЬТАТЫ ПРОЕКТА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9705975" cy="853440"/>
        </p:xfrm>
        <a:graphic>
          <a:graphicData uri="http://schemas.openxmlformats.org/drawingml/2006/table">
            <a:tbl>
              <a:tblPr firstRow="1" bandRow="1"/>
              <a:tblGrid>
                <a:gridCol w="36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пп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Показатель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База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Цель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Факт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Комментарий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Время подготовки  к уроку, мин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Трудозатраты на подготовку  к уроку в год, мин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1190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510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510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Рабочее место организовано по системе 5S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Есть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Есть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3900" y="4324350"/>
            <a:ext cx="9001125" cy="2876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Решение: 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Закрыть проект
</a:t>
            </a: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Комментарии к решению: 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3600450"/>
          <a:chOff x="361950" y="180975"/>
          <a:chExt cx="10439400" cy="360045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3238500"/>
            <a:ext cx="100774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40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ПРИЛОЖЕНИЯ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4572000"/>
          <a:chOff x="361950" y="180975"/>
          <a:chExt cx="10439400" cy="4572000"/>
        </a:xfrm>
      </p:grpSpPr>
      <p:pic>
        <p:nvPicPr>
          <p:cNvPr id="1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КОМАНДА 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43243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ВЛАДЕЛЕЦ ПРОЦЕССА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61950" y="1514475"/>
            <a:ext cx="4314825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361950" y="1619250"/>
            <a:ext cx="4324350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Дзюбан Татьяна Алексеевна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Заместитель директора по ВР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8725" y="1076325"/>
            <a:ext cx="43243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РУКОВОДИТЕЛЬ ПРОЕКТА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38725" y="1514475"/>
            <a:ext cx="43243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Box 9"/>
          <p:cNvSpPr txBox="1"/>
          <p:nvPr/>
        </p:nvSpPr>
        <p:spPr>
          <a:xfrm>
            <a:off x="5038725" y="1619250"/>
            <a:ext cx="4324350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Калинина Вероника Николаевна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Директор МБОУ СОШ № 3 с. Огоньки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950" y="2876550"/>
            <a:ext cx="100774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КОМАНДА ПРОЕКТА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61950" y="3314700"/>
            <a:ext cx="100774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361950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Боева Ирина Викторовна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начальных классов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Дудковская Наталья Александровна 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английского языка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0675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Иванова Татьяна Федоровна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Заместитель директора по УМК 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50" y="1487693"/>
            <a:ext cx="1296144" cy="18270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13" y="1606455"/>
            <a:ext cx="1283125" cy="15125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60" y="4334669"/>
            <a:ext cx="1417276" cy="19415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10" y="4334669"/>
            <a:ext cx="1305080" cy="19895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0" y="4273499"/>
            <a:ext cx="1410842" cy="19681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МЕРОПРИЯТИЙ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n/n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Наименование мероприятия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Эффект от мероприятия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Организация рабочего места специалиста по системе 5S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Сокращение времени на подготовку материала к уроку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Упорядочивание системы хранения документов и материалов, создание стандарта размещения материалов
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временных потерь  на уборку.
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Сортировка и стандартизация материалов, визуализация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Повышение качества образования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1 /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Организация рабочего места специалиста по системе 5S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Сокращение времени на подготовку материала к уроку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2 /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Упорядочивание системы хранения документов и материалов, создание стандарта размещения материалов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Отсутствие временных потерь  на уборку.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5" y="3781425"/>
            <a:ext cx="202882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675" y="3781425"/>
            <a:ext cx="427672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3 /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Сортировка и стандартизация материалов, визуализация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Повышение качества образования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3419475"/>
          <a:ext cx="10077450" cy="3781425"/>
          <a:chOff x="361950" y="3419475"/>
          <a:chExt cx="10077450" cy="3781425"/>
        </a:xfrm>
      </p:grpSpPr>
      <p:sp>
        <p:nvSpPr>
          <p:cNvPr id="2" name="TextBox 1"/>
          <p:cNvSpPr txBox="1"/>
          <p:nvPr/>
        </p:nvSpPr>
        <p:spPr>
          <a:xfrm>
            <a:off x="361950" y="3419475"/>
            <a:ext cx="97155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600" u="none" spc="0">
                <a:solidFill>
                  <a:srgbClr val="555555">
                    <a:alpha val="100000"/>
                  </a:srgbClr>
                </a:solidFill>
                <a:latin typeface="Scada"/>
              </a:rPr>
              <a:t>Спасибо за внимание.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80975" y="180975"/>
          <a:ext cx="10620375" cy="6838950"/>
          <a:chOff x="180975" y="180975"/>
          <a:chExt cx="10620375" cy="6838950"/>
        </a:xfrm>
      </p:grpSpPr>
      <p:pic>
        <p:nvPicPr>
          <p:cNvPr id="15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КАРТОЧКА ПРОЕКТА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400675" y="895350"/>
            <a:ext cx="0" cy="594360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180975" y="3343275"/>
            <a:ext cx="10439400" cy="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361950" y="895350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Вовлеченные лица и рамки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2625" y="895350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2. Обоснование выбора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950" y="1076325"/>
            <a:ext cx="4676775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 fontScale="92500"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Заказчики процесса: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Директор МБОУ СОШ №3 с. Огоньки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Периметр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Муниципальное бюджетное общеобразовательное учреждение "Средняя школа №3 с. Огоньки"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Границы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Начало: потребность подготовки материала к уроку, конец: материал подготовлен для проведения занятий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Владелец процесса: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Дзюбан Татьяна Алексеевна</a:t>
            </a:r>
            <a:r>
              <a:rPr lang="ru-RU" sz="9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
Заместитель директора по ВР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Руководитель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Калинина Вероника Николаевна</a:t>
            </a:r>
            <a:r>
              <a:rPr lang="ru-RU" sz="9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
Директор МБОУ СОШ № 3 с. Огоньки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Команда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Боева Ирина Викторовна; Дудковская Наталья Александровна ; Иванова Татьяна Федоровна;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2625" y="1076325"/>
            <a:ext cx="4676775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Описание проблемы: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Длительный поиск нужных документов и материалов для организации образовательного процесса
Дополнительная трата времени на уборку.
Лишние движения при подготовке к занятию.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Ключевой риск: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Снижение качества  образования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950" y="3419475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3. Цели и плановый эффект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2625" y="3419475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4. Ключевые события проекта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61950" y="3781425"/>
          <a:ext cx="4686300" cy="853440"/>
        </p:xfrm>
        <a:graphic>
          <a:graphicData uri="http://schemas.openxmlformats.org/drawingml/2006/table">
            <a:tbl>
              <a:tblPr firstRow="1" bandRow="1"/>
              <a:tblGrid>
                <a:gridCol w="323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Показатель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База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Цель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Время подготовки  к уроку, мин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Трудозатраты на подготовку  к уроку в год, мин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1190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510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Рабочее место организовано по системе 5S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Есть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581650" y="3781425"/>
          <a:ext cx="4867275" cy="2971800"/>
        </p:xfrm>
        <a:graphic>
          <a:graphicData uri="http://schemas.openxmlformats.org/drawingml/2006/table">
            <a:tbl>
              <a:tblPr firstRow="1" bandRow="1"/>
              <a:tblGrid>
                <a:gridCol w="341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Наименование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Начало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Окончание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Старт проекта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 Диагностика и целевое состояние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1.1. Разработка текущей карты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10.04.2023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1.2. Сбор фактических данных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12.04.2023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1.3. Разработка целевой карты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1.4. Разработка плана мероприятий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 Реализация плана мероприятий по улучшению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2.1. Совещание по защите подходов внедрения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2.2. Внедрение мероприятий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 Анализ результатов и закрытие проекта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31.05.2023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08.07.2023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3.1. Мониторинг достигнутых результатов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31.05.2023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3.2. Оформление карты достигнутого состояния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3.3. Разработка стандарта/норматива и тиражирование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05.07.2023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3.4. Закрытие проекта (отчет руководителю)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06.07.2023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08.07.2023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8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ТЕКУЩЕГО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10 мин
</a:t>
            </a:r>
            <a:r>
              <a:rPr lang="ru-RU" sz="1100" b="1" u="sng" spc="0">
                <a:solidFill>
                  <a:srgbClr val="990000">
                    <a:alpha val="100000"/>
                  </a:srgbClr>
                </a:solidFill>
                <a:latin typeface="Scada"/>
              </a:rPr>
              <a:t>Проблемы: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Длительный поиск нужных документов и материалов для организации образовательного процесса
2. Лишние движения при подготовке к занятию.
3. Дополнительная трата времени на уборку.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Потребность подготовки материала к уроку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5  мин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Педагогические работники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Поиск  технологической карты урока ( в электронном виде или на бумажном носителе)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25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3133725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1, 2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2-3  мин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Педагогические работники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Сбор материалов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6" name="TextBox 45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4895850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3" name="TextBox 52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2-3  мин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Педагогические работники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Сортировка материала по этапам урока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8" name="TextBox 57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01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655320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3" name="TextBox 62"/>
          <p:cNvSpPr txBox="1"/>
          <p:nvPr/>
        </p:nvSpPr>
        <p:spPr>
          <a:xfrm>
            <a:off x="723900" y="44958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76325" y="44958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1-2  мин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Педагогический работник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3900" y="55054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Формирование раздаточного материала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23900" y="70199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8" name="TextBox 67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69818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70" name="TextBox 69"/>
          <p:cNvSpPr txBox="1"/>
          <p:nvPr/>
        </p:nvSpPr>
        <p:spPr>
          <a:xfrm>
            <a:off x="1371600" y="69818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13" y="70199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72" name="TextBox 71"/>
          <p:cNvSpPr txBox="1"/>
          <p:nvPr/>
        </p:nvSpPr>
        <p:spPr>
          <a:xfrm>
            <a:off x="723900" y="70580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5705475"/>
            <a:ext cx="342900" cy="428625"/>
          </a:xfrm>
          <a:prstGeom prst="rect">
            <a:avLst/>
          </a:prstGeom>
          <a:noFill/>
        </p:spPr>
      </p:pic>
      <p:sp>
        <p:nvSpPr>
          <p:cNvPr id="75" name="TextBox 74"/>
          <p:cNvSpPr txBox="1"/>
          <p:nvPr/>
        </p:nvSpPr>
        <p:spPr>
          <a:xfrm>
            <a:off x="2486025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76" name="TextBox 75"/>
          <p:cNvSpPr txBox="1"/>
          <p:nvPr/>
        </p:nvSpPr>
        <p:spPr>
          <a:xfrm>
            <a:off x="2486025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486025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78" name="TextBox 77"/>
          <p:cNvSpPr txBox="1"/>
          <p:nvPr/>
        </p:nvSpPr>
        <p:spPr>
          <a:xfrm>
            <a:off x="2486025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Материал подготовлен для проведения занятий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486025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СБОР ФАКТИЧЕСКИХ ДАННЫХ ПРОЦЕССА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АНАЛИЗ И РЕШЕНИЕ ПРОБЛЕМ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9944100" cy="1828800"/>
        </p:xfrm>
        <a:graphic>
          <a:graphicData uri="http://schemas.openxmlformats.org/drawingml/2006/table">
            <a:tbl>
              <a:tblPr firstRow="1" bandRow="1"/>
              <a:tblGrid>
                <a:gridCol w="54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n/n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Проблема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Причина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Решение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Длительный поиск нужных документов и материалов для организации образовательного процесса
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стандарта размещения материалов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Упорядочивание системы хранения документов и материалов, создание стандарта размещения материалов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Лишние движения при подготовке к занятию.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Неупорядоченная организация рабочего места специалиста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Организация рабочего места по системе 5S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Дополнительная трата времени на уборку.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информации о размещении материалов и документации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Сортировка и стандартизация материалов, визуализация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7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ЦЕЛЕВОГО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4 мин
</a:t>
            </a: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Предлагаемые решения: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Упорядочивание системы хранения документов и материалов, создание стандарта размещения материалов
2. Организация рабочего места специалиста по системе 5S
3. Сортировка и стандартизация материалов, визуализация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Потребность подготовки материала к уроку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 мин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Педагогические работники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Поиск учебно-методических материалов ( в электронном виде или на бумажном носителе)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8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313372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 мин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Педагогические работники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Отбор расходных материалов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6" name="TextBox 45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13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4895850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3" name="TextBox 52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  мин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Педагогические работники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Уборка расходных материалов, рабочего места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8" name="TextBox 57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73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665797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2,3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0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2" name="TextBox 61"/>
          <p:cNvSpPr txBox="1"/>
          <p:nvPr/>
        </p:nvSpPr>
        <p:spPr>
          <a:xfrm>
            <a:off x="601027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5" name="TextBox 64"/>
          <p:cNvSpPr txBox="1"/>
          <p:nvPr/>
        </p:nvSpPr>
        <p:spPr>
          <a:xfrm>
            <a:off x="72390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72390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Материал подготовлен к проведению занятий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ПЛАН МЕРОПРИЯТИЙ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4825" y="1438275"/>
          <a:ext cx="9715500" cy="2118360"/>
        </p:xfrm>
        <a:graphic>
          <a:graphicData uri="http://schemas.openxmlformats.org/drawingml/2006/table">
            <a:tbl>
              <a:tblPr firstRow="1" bandRow="1"/>
              <a:tblGrid>
                <a:gridCol w="36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пп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Задача, Ответственный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План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Факт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Замечания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Статус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Упорядочивание системы хранения документов и материалов, создание стандарта размещения материалов
(Ответственный: Боева Ирина Викторовна)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Организация рабочего места по системе 5S
(Ответственный: Иванова Татьяна Федоровна)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Сортировка и стандартизация материалов, визуализация
(Ответственный: Дудковская Наталья Александровна 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МОНИТОРИНГ ДОСТИГНУТЫХ РЕЗУЛЬТАТОВ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7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ДОСТИГНУТОГО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4 мин
</a:t>
            </a: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Решения: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Упорядочивание системы хранения документов и материалов, создание стандарта размещения материалов
2. Организация рабочего места специалиста по системе 5S
3. Сортировка и стандартизация материалов, визуализация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Потребность подготовки материала к уроку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 мин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Педагогические работники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Поиск учебно-методических материалов ( в электронном виде или на бумажном носителе)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8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313372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 мин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Педагогические работники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Отбор расходных материалов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6" name="TextBox 45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13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4895850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3" name="TextBox 52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  мин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Педагогические работники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Уборка расходных материалов, рабочего места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8" name="TextBox 57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73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665797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2,3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0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2" name="TextBox 61"/>
          <p:cNvSpPr txBox="1"/>
          <p:nvPr/>
        </p:nvSpPr>
        <p:spPr>
          <a:xfrm>
            <a:off x="601027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5" name="TextBox 64"/>
          <p:cNvSpPr txBox="1"/>
          <p:nvPr/>
        </p:nvSpPr>
        <p:spPr>
          <a:xfrm>
            <a:off x="72390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72390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Материал подготовлен к проведению занятий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41">
  <a:themeElements>
    <a:clrScheme name="Theme4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744</Words>
  <Application>Microsoft Office PowerPoint</Application>
  <PresentationFormat>Произвольный</PresentationFormat>
  <Paragraphs>288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Calibri</vt:lpstr>
      <vt:lpstr>Scada</vt:lpstr>
      <vt:lpstr>Theme41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122</cp:lastModifiedBy>
  <cp:revision>1</cp:revision>
  <dcterms:created xsi:type="dcterms:W3CDTF">2023-06-29T01:04:57Z</dcterms:created>
  <dcterms:modified xsi:type="dcterms:W3CDTF">2023-06-29T01:08:07Z</dcterms:modified>
  <cp:category/>
</cp:coreProperties>
</file>